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65" r:id="rId5"/>
    <p:sldId id="267" r:id="rId6"/>
    <p:sldId id="272" r:id="rId7"/>
    <p:sldId id="273" r:id="rId8"/>
    <p:sldId id="271" r:id="rId9"/>
    <p:sldId id="266" r:id="rId10"/>
    <p:sldId id="268" r:id="rId11"/>
    <p:sldId id="275" r:id="rId12"/>
    <p:sldId id="276" r:id="rId13"/>
    <p:sldId id="277" r:id="rId14"/>
    <p:sldId id="278" r:id="rId15"/>
    <p:sldId id="279" r:id="rId16"/>
    <p:sldId id="269" r:id="rId17"/>
    <p:sldId id="270" r:id="rId18"/>
    <p:sldId id="281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5843" autoAdjust="0"/>
  </p:normalViewPr>
  <p:slideViewPr>
    <p:cSldViewPr snapToGrid="0" showGuides="1">
      <p:cViewPr varScale="1">
        <p:scale>
          <a:sx n="60" d="100"/>
          <a:sy n="60" d="100"/>
        </p:scale>
        <p:origin x="72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19.09.2018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19.09.2018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68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38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19.09.2018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19.09.2018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19.09.2018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19.09.2018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19.09.2018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19.09.2018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19.09.2018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19.09.2018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19.09.2018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19.09.2018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19.09.2018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19.09.2018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19.09.2018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0433" y="1931087"/>
            <a:ext cx="9144000" cy="2387600"/>
          </a:xfrm>
        </p:spPr>
        <p:txBody>
          <a:bodyPr rtlCol="0">
            <a:normAutofit fontScale="90000"/>
          </a:bodyPr>
          <a:lstStyle/>
          <a:p>
            <a:pPr algn="l"/>
            <a:r>
              <a:rPr lang="ru-RU" dirty="0" smtClean="0"/>
              <a:t>«</a:t>
            </a:r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smtClean="0"/>
              <a:t>здорового питания. Какое действие оказывает на нас то, что мы едим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6173" y="5202238"/>
            <a:ext cx="9144000" cy="1655762"/>
          </a:xfrm>
        </p:spPr>
        <p:txBody>
          <a:bodyPr rtlCol="0"/>
          <a:lstStyle/>
          <a:p>
            <a:pPr algn="r" rtl="0"/>
            <a:r>
              <a:rPr lang="ru-RU" dirty="0" smtClean="0"/>
              <a:t>Мария Федоренко. </a:t>
            </a:r>
          </a:p>
          <a:p>
            <a:pPr algn="r" rtl="0"/>
            <a:r>
              <a:rPr lang="ru-RU" dirty="0" smtClean="0"/>
              <a:t>Консультант по правильному питанию.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38" y="0"/>
            <a:ext cx="1591962" cy="15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3162300" y="0"/>
            <a:ext cx="9029700" cy="1325563"/>
          </a:xfrm>
        </p:spPr>
        <p:txBody>
          <a:bodyPr/>
          <a:lstStyle/>
          <a:p>
            <a:r>
              <a:rPr lang="ru-RU" smtClean="0"/>
              <a:t>Обед и ужин</a:t>
            </a:r>
          </a:p>
        </p:txBody>
      </p:sp>
      <p:pic>
        <p:nvPicPr>
          <p:cNvPr id="34820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925513"/>
            <a:ext cx="3257550" cy="2900362"/>
          </a:xfrm>
          <a:prstGeom prst="rect">
            <a:avLst/>
          </a:prstGeom>
          <a:noFill/>
        </p:spPr>
      </p:pic>
      <p:pic>
        <p:nvPicPr>
          <p:cNvPr id="34821" name="Picture 5" descr="32980895_586230091770100_5366530154241720320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3879850"/>
            <a:ext cx="3175000" cy="2706688"/>
          </a:xfrm>
          <a:prstGeom prst="rect">
            <a:avLst/>
          </a:prstGeom>
          <a:noFill/>
        </p:spPr>
      </p:pic>
      <p:pic>
        <p:nvPicPr>
          <p:cNvPr id="34825" name="Picture 9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1" y="1076325"/>
            <a:ext cx="3106737" cy="2330450"/>
          </a:xfrm>
          <a:prstGeom prst="rect">
            <a:avLst/>
          </a:prstGeom>
          <a:noFill/>
        </p:spPr>
      </p:pic>
      <p:pic>
        <p:nvPicPr>
          <p:cNvPr id="34826" name="Picture 10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1594" y="3923206"/>
            <a:ext cx="3052763" cy="2024063"/>
          </a:xfrm>
          <a:prstGeom prst="rect">
            <a:avLst/>
          </a:prstGeom>
          <a:noFill/>
        </p:spPr>
      </p:pic>
      <p:pic>
        <p:nvPicPr>
          <p:cNvPr id="34827" name="Picture 11" descr="mea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1594" y="1076325"/>
            <a:ext cx="2249488" cy="22606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19" y="3879850"/>
            <a:ext cx="3274540" cy="24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 descr="29792020_2090067894557153_8033990164982376664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75" y="2624138"/>
            <a:ext cx="2270125" cy="4035425"/>
          </a:xfrm>
          <a:prstGeom prst="rect">
            <a:avLst/>
          </a:prstGeom>
          <a:noFill/>
        </p:spPr>
      </p:pic>
      <p:pic>
        <p:nvPicPr>
          <p:cNvPr id="35844" name="Picture 4" descr="15253576_1856185301278748_7329423060562881928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8875" cy="3251200"/>
          </a:xfrm>
          <a:prstGeom prst="rect">
            <a:avLst/>
          </a:prstGeom>
          <a:noFill/>
        </p:spPr>
      </p:pic>
      <p:pic>
        <p:nvPicPr>
          <p:cNvPr id="35845" name="Picture 5" descr="15380438_1857981661099112_4636345299933181220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8563" y="0"/>
            <a:ext cx="2432050" cy="3255963"/>
          </a:xfrm>
          <a:prstGeom prst="rect">
            <a:avLst/>
          </a:prstGeom>
          <a:noFill/>
        </p:spPr>
      </p:pic>
      <p:pic>
        <p:nvPicPr>
          <p:cNvPr id="35846" name="Picture 6" descr="15390840_1862756340621644_6474097448051770440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600" y="0"/>
            <a:ext cx="2463800" cy="3300413"/>
          </a:xfrm>
          <a:prstGeom prst="rect">
            <a:avLst/>
          </a:prstGeom>
          <a:noFill/>
        </p:spPr>
      </p:pic>
      <p:pic>
        <p:nvPicPr>
          <p:cNvPr id="35847" name="Picture 7" descr="19248086_1958295944401016_155284181938357225_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4263" y="0"/>
            <a:ext cx="3068637" cy="3328988"/>
          </a:xfrm>
          <a:prstGeom prst="rect">
            <a:avLst/>
          </a:prstGeom>
          <a:noFill/>
        </p:spPr>
      </p:pic>
      <p:pic>
        <p:nvPicPr>
          <p:cNvPr id="35848" name="Picture 8" descr="29543104_2090068034557139_7657776928201732843_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49688"/>
            <a:ext cx="3757613" cy="2117725"/>
          </a:xfrm>
          <a:prstGeom prst="rect">
            <a:avLst/>
          </a:prstGeom>
          <a:noFill/>
        </p:spPr>
      </p:pic>
      <p:pic>
        <p:nvPicPr>
          <p:cNvPr id="35849" name="Picture 9" descr="29571357_2090068121223797_7914529811407108339_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30638" y="3303588"/>
            <a:ext cx="3413125" cy="3321050"/>
          </a:xfrm>
          <a:prstGeom prst="rect">
            <a:avLst/>
          </a:prstGeom>
          <a:noFill/>
        </p:spPr>
      </p:pic>
      <p:pic>
        <p:nvPicPr>
          <p:cNvPr id="35850" name="Picture 10" descr="IMG-098ff4314f081ae619e57c6292977649-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3382963"/>
            <a:ext cx="2433638" cy="324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8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3811588" y="0"/>
            <a:ext cx="9029700" cy="1325563"/>
          </a:xfrm>
        </p:spPr>
        <p:txBody>
          <a:bodyPr/>
          <a:lstStyle/>
          <a:p>
            <a:r>
              <a:rPr lang="ru-RU" sz="4000" smtClean="0"/>
              <a:t>Супы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36868" name="Picture 4" descr="7mAEejaI8g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693738"/>
            <a:ext cx="3473450" cy="2605087"/>
          </a:xfrm>
          <a:prstGeom prst="rect">
            <a:avLst/>
          </a:prstGeom>
          <a:noFill/>
        </p:spPr>
      </p:pic>
      <p:pic>
        <p:nvPicPr>
          <p:cNvPr id="36869" name="Picture 5" descr="c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9388" y="1908175"/>
            <a:ext cx="3417887" cy="2563813"/>
          </a:xfrm>
          <a:prstGeom prst="rect">
            <a:avLst/>
          </a:prstGeom>
          <a:noFill/>
        </p:spPr>
      </p:pic>
      <p:pic>
        <p:nvPicPr>
          <p:cNvPr id="36870" name="Picture 6" descr="p_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5088" y="3675063"/>
            <a:ext cx="4283075" cy="286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8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704" cy="69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" t="4865" r="369"/>
          <a:stretch/>
        </p:blipFill>
        <p:spPr>
          <a:xfrm>
            <a:off x="160638" y="60039"/>
            <a:ext cx="10462055" cy="679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ПРАВИЛА ЗДОРОВОГО ПИТАНИЯ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 менее 500 г овощей в день</a:t>
            </a:r>
          </a:p>
          <a:p>
            <a:r>
              <a:rPr lang="ru-RU" dirty="0" smtClean="0"/>
              <a:t>Не менее 300 г фруктов\ягод</a:t>
            </a:r>
          </a:p>
          <a:p>
            <a:r>
              <a:rPr lang="ru-RU" dirty="0" smtClean="0"/>
              <a:t>Меньше белой муки и </a:t>
            </a:r>
            <a:r>
              <a:rPr lang="ru-RU" dirty="0" err="1" smtClean="0"/>
              <a:t>сахра</a:t>
            </a:r>
            <a:endParaRPr lang="ru-RU" dirty="0" smtClean="0"/>
          </a:p>
          <a:p>
            <a:r>
              <a:rPr lang="ru-RU" dirty="0" smtClean="0"/>
              <a:t>Качественный белок (мясо, рыба,</a:t>
            </a:r>
          </a:p>
          <a:p>
            <a:pPr marL="0" indent="0">
              <a:buNone/>
            </a:pPr>
            <a:r>
              <a:rPr lang="ru-RU" dirty="0" smtClean="0"/>
              <a:t>Яйца, творог, сыр, бобовые)</a:t>
            </a:r>
          </a:p>
          <a:p>
            <a:r>
              <a:rPr lang="ru-RU" dirty="0" err="1" smtClean="0"/>
              <a:t>Цельнозерновые</a:t>
            </a:r>
            <a:r>
              <a:rPr lang="ru-RU" dirty="0" smtClean="0"/>
              <a:t> крупы 1-2 раза в день</a:t>
            </a:r>
          </a:p>
          <a:p>
            <a:r>
              <a:rPr lang="ru-RU" dirty="0" smtClean="0"/>
              <a:t>Оптимальное количество чистой воды</a:t>
            </a:r>
          </a:p>
          <a:p>
            <a:r>
              <a:rPr lang="ru-RU" dirty="0" smtClean="0"/>
              <a:t>Делай здоровый выбор (состав продуктов)</a:t>
            </a:r>
          </a:p>
          <a:p>
            <a:r>
              <a:rPr lang="ru-RU" dirty="0" smtClean="0"/>
              <a:t>Не навреди</a:t>
            </a:r>
          </a:p>
          <a:p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С уважением, Мария Федоренко</a:t>
            </a:r>
          </a:p>
        </p:txBody>
      </p:sp>
      <p:pic>
        <p:nvPicPr>
          <p:cNvPr id="36868" name="Picture 4" descr="Без наз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3925" y="1690688"/>
            <a:ext cx="4918075" cy="22606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546" y="0"/>
            <a:ext cx="1470454" cy="14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01406" cy="4213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06" y="2831241"/>
            <a:ext cx="5891856" cy="39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Неправильное питание - это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Лишний вес и ожирение</a:t>
            </a:r>
          </a:p>
          <a:p>
            <a:r>
              <a:rPr lang="ru-RU" dirty="0" smtClean="0"/>
              <a:t>Гипертония </a:t>
            </a:r>
          </a:p>
          <a:p>
            <a:r>
              <a:rPr lang="ru-RU" dirty="0" smtClean="0"/>
              <a:t>Сердечно-сосудистые заболевания</a:t>
            </a:r>
          </a:p>
          <a:p>
            <a:r>
              <a:rPr lang="ru-RU" dirty="0" smtClean="0"/>
              <a:t>Сахарный диабет</a:t>
            </a:r>
          </a:p>
          <a:p>
            <a:r>
              <a:rPr lang="ru-RU" dirty="0" err="1" smtClean="0"/>
              <a:t>Дерпессия</a:t>
            </a:r>
            <a:r>
              <a:rPr lang="ru-RU" dirty="0" smtClean="0"/>
              <a:t> и усталость</a:t>
            </a:r>
          </a:p>
          <a:p>
            <a:r>
              <a:rPr lang="ru-RU" dirty="0" smtClean="0"/>
              <a:t>Ранние деменции мозга</a:t>
            </a:r>
          </a:p>
          <a:p>
            <a:r>
              <a:rPr lang="ru-RU" dirty="0" smtClean="0"/>
              <a:t>Рак</a:t>
            </a:r>
          </a:p>
          <a:p>
            <a:r>
              <a:rPr lang="ru-RU" dirty="0" smtClean="0"/>
              <a:t>Заболевания эндокринной системы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48032" y="3898148"/>
            <a:ext cx="1034260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4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Обратите внимание на ваше меню если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 вас лишний вес</a:t>
            </a:r>
          </a:p>
          <a:p>
            <a:r>
              <a:rPr lang="ru-RU" dirty="0" smtClean="0"/>
              <a:t>Вы плохо спите или спите и не высыпаетесь</a:t>
            </a:r>
          </a:p>
          <a:p>
            <a:r>
              <a:rPr lang="ru-RU" dirty="0" smtClean="0"/>
              <a:t>Частые головные боли</a:t>
            </a:r>
          </a:p>
          <a:p>
            <a:r>
              <a:rPr lang="ru-RU" dirty="0" smtClean="0"/>
              <a:t>Перепады настроения, раздраженность и/или апатия</a:t>
            </a:r>
          </a:p>
          <a:p>
            <a:r>
              <a:rPr lang="ru-RU" dirty="0" smtClean="0"/>
              <a:t>Высыпания на коже и аллергии</a:t>
            </a:r>
          </a:p>
          <a:p>
            <a:r>
              <a:rPr lang="ru-RU" dirty="0" smtClean="0"/>
              <a:t>Частые случаи ОРЗ и ОРВИ</a:t>
            </a:r>
          </a:p>
          <a:p>
            <a:r>
              <a:rPr lang="ru-RU" dirty="0" smtClean="0"/>
              <a:t>Вы постоянно хотите есть (перекусывать)</a:t>
            </a:r>
          </a:p>
          <a:p>
            <a:r>
              <a:rPr lang="ru-RU" dirty="0" smtClean="0"/>
              <a:t>Вам постоянно хочется сладкого</a:t>
            </a:r>
          </a:p>
          <a:p>
            <a:r>
              <a:rPr lang="ru-RU" dirty="0" smtClean="0"/>
              <a:t>Вам не хватает энергии</a:t>
            </a:r>
          </a:p>
          <a:p>
            <a:r>
              <a:rPr lang="ru-RU" dirty="0" smtClean="0"/>
              <a:t>Вам стало сложнее быстро принимать решения, ухудшилась память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9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35" l="0" r="9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009" y="736585"/>
            <a:ext cx="2562991" cy="18538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31" y="0"/>
            <a:ext cx="9029700" cy="1325563"/>
          </a:xfrm>
        </p:spPr>
        <p:txBody>
          <a:bodyPr/>
          <a:lstStyle/>
          <a:p>
            <a:pPr algn="ctr"/>
            <a:r>
              <a:rPr lang="ru-RU" dirty="0" smtClean="0"/>
              <a:t>Тарелка правильного питания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r="14253"/>
          <a:stretch/>
        </p:blipFill>
        <p:spPr>
          <a:xfrm>
            <a:off x="2707160" y="1283002"/>
            <a:ext cx="6845643" cy="5574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38" y="2590482"/>
            <a:ext cx="2332332" cy="2332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6429" l="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039" y="4909867"/>
            <a:ext cx="1546137" cy="1948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36" b="95740" l="1642" r="934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352"/>
            <a:ext cx="2790788" cy="18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768943" y="-129145"/>
            <a:ext cx="9029700" cy="1325563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Продукты и чувство сытости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43" y="1055403"/>
            <a:ext cx="7427926" cy="56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8" y="457201"/>
            <a:ext cx="8180172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2460625" y="193675"/>
            <a:ext cx="9029700" cy="1325563"/>
          </a:xfrm>
        </p:spPr>
        <p:txBody>
          <a:bodyPr/>
          <a:lstStyle/>
          <a:p>
            <a:r>
              <a:rPr lang="ru-RU" sz="4000" smtClean="0"/>
              <a:t>Примеры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31754" name="Picture 10" descr="_файлы9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4163" y="552450"/>
            <a:ext cx="3468687" cy="2308225"/>
          </a:xfrm>
          <a:prstGeom prst="rect">
            <a:avLst/>
          </a:prstGeom>
          <a:noFill/>
        </p:spPr>
      </p:pic>
      <p:pic>
        <p:nvPicPr>
          <p:cNvPr id="31755" name="Picture 11" descr="236_15_10_2013_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3025" y="3035300"/>
            <a:ext cx="2774950" cy="1766888"/>
          </a:xfrm>
          <a:prstGeom prst="rect">
            <a:avLst/>
          </a:prstGeom>
          <a:noFill/>
        </p:spPr>
      </p:pic>
      <p:pic>
        <p:nvPicPr>
          <p:cNvPr id="31756" name="Picture 12" descr="7772045-youo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738" y="3921125"/>
            <a:ext cx="4098925" cy="2049463"/>
          </a:xfrm>
          <a:prstGeom prst="rect">
            <a:avLst/>
          </a:prstGeom>
          <a:noFill/>
        </p:spPr>
      </p:pic>
      <p:pic>
        <p:nvPicPr>
          <p:cNvPr id="31757" name="Picture 13" descr="b8d67dc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50" y="2524125"/>
            <a:ext cx="3049588" cy="1682750"/>
          </a:xfrm>
          <a:prstGeom prst="rect">
            <a:avLst/>
          </a:prstGeom>
          <a:noFill/>
        </p:spPr>
      </p:pic>
      <p:pic>
        <p:nvPicPr>
          <p:cNvPr id="31758" name="Picture 14" descr="c7b53edd6705dc39e83095202933d8b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987425"/>
            <a:ext cx="2630488" cy="2273300"/>
          </a:xfrm>
          <a:prstGeom prst="rect">
            <a:avLst/>
          </a:prstGeom>
          <a:noFill/>
        </p:spPr>
      </p:pic>
      <p:pic>
        <p:nvPicPr>
          <p:cNvPr id="31759" name="Picture 15" descr="eggs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3400" y="979488"/>
            <a:ext cx="3292475" cy="2208212"/>
          </a:xfrm>
          <a:prstGeom prst="rect">
            <a:avLst/>
          </a:prstGeom>
          <a:noFill/>
        </p:spPr>
      </p:pic>
      <p:pic>
        <p:nvPicPr>
          <p:cNvPr id="31760" name="Picture 16" descr="Смузи-с-еживикой-и-йогуртом-«Полосатик»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05313" y="4457700"/>
            <a:ext cx="3224212" cy="2146300"/>
          </a:xfrm>
          <a:prstGeom prst="rect">
            <a:avLst/>
          </a:prstGeom>
          <a:noFill/>
        </p:spPr>
      </p:pic>
      <p:pic>
        <p:nvPicPr>
          <p:cNvPr id="31761" name="Picture 17" descr="0_de184_1ff32d67_X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77213" y="4654550"/>
            <a:ext cx="3048000" cy="202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6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3759200" y="0"/>
            <a:ext cx="9029700" cy="1325563"/>
          </a:xfrm>
        </p:spPr>
        <p:txBody>
          <a:bodyPr/>
          <a:lstStyle/>
          <a:p>
            <a:r>
              <a:rPr lang="ru-RU" smtClean="0"/>
              <a:t>Обед и ужин</a:t>
            </a:r>
          </a:p>
        </p:txBody>
      </p:sp>
      <p:pic>
        <p:nvPicPr>
          <p:cNvPr id="33796" name="Picture 4" descr="8d9d4c358af4b15c0ab5dc39860c45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1068388"/>
            <a:ext cx="4146550" cy="2755900"/>
          </a:xfrm>
          <a:prstGeom prst="rect">
            <a:avLst/>
          </a:prstGeom>
          <a:noFill/>
        </p:spPr>
      </p:pic>
      <p:pic>
        <p:nvPicPr>
          <p:cNvPr id="33797" name="Picture 5" descr="DSC_1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1949450"/>
            <a:ext cx="3810000" cy="2533650"/>
          </a:xfrm>
          <a:prstGeom prst="rect">
            <a:avLst/>
          </a:prstGeom>
          <a:noFill/>
        </p:spPr>
      </p:pic>
      <p:pic>
        <p:nvPicPr>
          <p:cNvPr id="33798" name="Picture 6" descr="F7Iah14NYsKddXuSJwcx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5175" y="3676650"/>
            <a:ext cx="3482975" cy="261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5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purl.org/dc/elements/1.1/"/>
    <ds:schemaRef ds:uri="http://schemas.microsoft.com/office/2006/documentManagement/types"/>
    <ds:schemaRef ds:uri="40262f94-9f35-4ac3-9a90-690165a166b7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a4f35948-e619-41b3-aa29-22878b09cfd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316</TotalTime>
  <Words>188</Words>
  <Application>Microsoft Office PowerPoint</Application>
  <PresentationFormat>Широкоэкранный</PresentationFormat>
  <Paragraphs>46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Шаблон в оформлении «Облачный шкипер»</vt:lpstr>
      <vt:lpstr>«Основи здорового питания. Какое действие оказывает на нас то, что мы едим»</vt:lpstr>
      <vt:lpstr>Презентация PowerPoint</vt:lpstr>
      <vt:lpstr>Неправильное питание - это</vt:lpstr>
      <vt:lpstr>Обратите внимание на ваше меню если</vt:lpstr>
      <vt:lpstr>Тарелка правильного питания</vt:lpstr>
      <vt:lpstr>Продукты и чувство сытости</vt:lpstr>
      <vt:lpstr>Презентация PowerPoint</vt:lpstr>
      <vt:lpstr>Примеры </vt:lpstr>
      <vt:lpstr>Обед и ужин</vt:lpstr>
      <vt:lpstr>Обед и ужин</vt:lpstr>
      <vt:lpstr>Презентация PowerPoint</vt:lpstr>
      <vt:lpstr>Супы </vt:lpstr>
      <vt:lpstr>Презентация PowerPoint</vt:lpstr>
      <vt:lpstr>Презентация PowerPoint</vt:lpstr>
      <vt:lpstr>ПРАВИЛА ЗДОРОВОГО ПИТАНИЯ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здоровом теле - здоровый…интелект»</dc:title>
  <dc:creator>Dell</dc:creator>
  <cp:lastModifiedBy>Dell</cp:lastModifiedBy>
  <cp:revision>17</cp:revision>
  <dcterms:created xsi:type="dcterms:W3CDTF">2018-06-30T06:29:56Z</dcterms:created>
  <dcterms:modified xsi:type="dcterms:W3CDTF">2018-09-19T07:32:20Z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